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12" r:id="rId1"/>
  </p:sldMasterIdLst>
  <p:notesMasterIdLst>
    <p:notesMasterId r:id="rId17"/>
  </p:notesMasterIdLst>
  <p:sldIdLst>
    <p:sldId id="261" r:id="rId2"/>
    <p:sldId id="258" r:id="rId3"/>
    <p:sldId id="259" r:id="rId4"/>
    <p:sldId id="257" r:id="rId5"/>
    <p:sldId id="256" r:id="rId6"/>
    <p:sldId id="273" r:id="rId7"/>
    <p:sldId id="266" r:id="rId8"/>
    <p:sldId id="267" r:id="rId9"/>
    <p:sldId id="268" r:id="rId10"/>
    <p:sldId id="269" r:id="rId11"/>
    <p:sldId id="270" r:id="rId12"/>
    <p:sldId id="272" r:id="rId13"/>
    <p:sldId id="264" r:id="rId14"/>
    <p:sldId id="263" r:id="rId15"/>
    <p:sldId id="265" r:id="rId1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A150BC7-C3EE-F74C-8E5C-1AC9688623F8}">
          <p14:sldIdLst>
            <p14:sldId id="261"/>
            <p14:sldId id="258"/>
            <p14:sldId id="259"/>
            <p14:sldId id="257"/>
          </p14:sldIdLst>
        </p14:section>
        <p14:section name="Demo + Backup Slides" id="{498746A8-3B57-3D44-9F72-A8BA1D4BDA8A}">
          <p14:sldIdLst>
            <p14:sldId id="256"/>
            <p14:sldId id="273"/>
            <p14:sldId id="266"/>
            <p14:sldId id="267"/>
            <p14:sldId id="268"/>
            <p14:sldId id="269"/>
            <p14:sldId id="270"/>
            <p14:sldId id="272"/>
            <p14:sldId id="264"/>
          </p14:sldIdLst>
        </p14:section>
        <p14:section name="Conclusion" id="{C6157874-DFCA-0C49-AED5-997EA7520799}">
          <p14:sldIdLst>
            <p14:sldId id="263"/>
            <p14:sldId id="265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05"/>
    <p:restoredTop sz="94649"/>
  </p:normalViewPr>
  <p:slideViewPr>
    <p:cSldViewPr snapToGrid="0" snapToObjects="1">
      <p:cViewPr>
        <p:scale>
          <a:sx n="150" d="100"/>
          <a:sy n="150" d="100"/>
        </p:scale>
        <p:origin x="2088" y="16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notesMaster" Target="notesMasters/notesMaster1.xml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A25C0CD-4BD8-AC4D-B51D-E80100A6447F}" type="datetimeFigureOut">
              <a:rPr lang="en-US" smtClean="0"/>
              <a:t>5/11/16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4D0BAD9-C1D7-504F-B879-58BEDBFEC7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338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D0BAD9-C1D7-504F-B879-58BEDBFEC79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5756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1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1DB99-0BE5-014F-BB25-0A6EE6184CE1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8289A-1604-2F44-980A-FC813E59BD0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15193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1DB99-0BE5-014F-BB25-0A6EE6184CE1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8289A-1604-2F44-980A-FC813E59B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993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9"/>
            <a:ext cx="5800725" cy="5757420"/>
          </a:xfrm>
        </p:spPr>
        <p:txBody>
          <a:bodyPr vert="eaVert" lIns="45720" tIns="0" rIns="45720" bIns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1DB99-0BE5-014F-BB25-0A6EE6184CE1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8289A-1604-2F44-980A-FC813E59B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853266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1DB99-0BE5-014F-BB25-0A6EE6184CE1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8289A-1604-2F44-980A-FC813E59B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655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1DB99-0BE5-014F-BB25-0A6EE6184CE1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8289A-1604-2F44-980A-FC813E59BD04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351465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60" y="1845734"/>
            <a:ext cx="3703320" cy="40233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6"/>
            <a:ext cx="3703320" cy="4023359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1DB99-0BE5-014F-BB25-0A6EE6184CE1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8289A-1604-2F44-980A-FC813E59B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76396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28676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1DB99-0BE5-014F-BB25-0A6EE6184CE1}" type="datetimeFigureOut">
              <a:rPr lang="en-US" smtClean="0"/>
              <a:t>5/11/16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8289A-1604-2F44-980A-FC813E59B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983526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1DB99-0BE5-014F-BB25-0A6EE6184CE1}" type="datetimeFigureOut">
              <a:rPr lang="en-US" smtClean="0"/>
              <a:t>5/11/16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8289A-1604-2F44-980A-FC813E59B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870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1DB99-0BE5-014F-BB25-0A6EE6184CE1}" type="datetimeFigureOut">
              <a:rPr lang="en-US" smtClean="0"/>
              <a:t>5/11/16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8289A-1604-2F44-980A-FC813E59B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580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60237" y="731520"/>
            <a:ext cx="5009393" cy="52578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fld id="{9DB1DB99-0BE5-014F-BB25-0A6EE6184CE1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DAB8289A-1604-2F44-980A-FC813E59B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64627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9520" cy="822960"/>
          </a:xfrm>
        </p:spPr>
        <p:txBody>
          <a:bodyPr tIns="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59" y="5907024"/>
            <a:ext cx="7589520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B1DB99-0BE5-014F-BB25-0A6EE6184CE1}" type="datetimeFigureOut">
              <a:rPr lang="en-US" smtClean="0"/>
              <a:t>5/11/16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B8289A-1604-2F44-980A-FC813E59BD0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43757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6400800"/>
            <a:ext cx="9144001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5"/>
            <a:ext cx="9144001" cy="659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59" y="1845734"/>
            <a:ext cx="7543801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9DB1DB99-0BE5-014F-BB25-0A6EE6184CE1}" type="datetimeFigureOut">
              <a:rPr lang="en-US" smtClean="0"/>
              <a:t>5/11/16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DAB8289A-1604-2F44-980A-FC813E59BD04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2073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13" r:id="rId1"/>
    <p:sldLayoutId id="2147484314" r:id="rId2"/>
    <p:sldLayoutId id="2147484315" r:id="rId3"/>
    <p:sldLayoutId id="2147484316" r:id="rId4"/>
    <p:sldLayoutId id="2147484317" r:id="rId5"/>
    <p:sldLayoutId id="2147484318" r:id="rId6"/>
    <p:sldLayoutId id="2147484319" r:id="rId7"/>
    <p:sldLayoutId id="2147484320" r:id="rId8"/>
    <p:sldLayoutId id="2147484321" r:id="rId9"/>
    <p:sldLayoutId id="2147484322" r:id="rId10"/>
    <p:sldLayoutId id="2147484323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jp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0.jp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jp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6000">
              <a:schemeClr val="accent1"/>
            </a:gs>
            <a:gs pos="92000">
              <a:schemeClr val="accent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ctr"/>
            <a:r>
              <a:rPr lang="en-US" sz="14000" dirty="0" err="1" smtClean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IoT</a:t>
            </a:r>
            <a:endParaRPr lang="en-US" sz="14000" dirty="0">
              <a:solidFill>
                <a:schemeClr val="bg1"/>
              </a:solidFill>
              <a:ea typeface="Franklin Gothic Book" charset="0"/>
              <a:cs typeface="Franklin Gothic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ctr"/>
            <a:r>
              <a:rPr lang="en-US" cap="none" dirty="0" smtClean="0">
                <a:solidFill>
                  <a:schemeClr val="bg2"/>
                </a:solidFill>
                <a:ea typeface="Franklin Gothic Book" charset="0"/>
                <a:cs typeface="Franklin Gothic Book" charset="0"/>
              </a:rPr>
              <a:t>Matthew Lewinski</a:t>
            </a:r>
            <a:endParaRPr lang="en-US" cap="none" dirty="0">
              <a:solidFill>
                <a:schemeClr val="bg2"/>
              </a:solidFill>
              <a:ea typeface="Franklin Gothic Book" charset="0"/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20110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648" y="201168"/>
            <a:ext cx="3337560" cy="59364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4601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648" y="201168"/>
            <a:ext cx="3337560" cy="59364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69942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797" t="3127" r="19774" b="1634"/>
          <a:stretch/>
        </p:blipFill>
        <p:spPr>
          <a:xfrm rot="16200000">
            <a:off x="1143000" y="-114300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472492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Features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Attaches to any toothbrush and reusable</a:t>
            </a:r>
          </a:p>
          <a:p>
            <a:r>
              <a:rPr lang="en-US" dirty="0" smtClean="0"/>
              <a:t>Deep sleep until device is picked up</a:t>
            </a:r>
          </a:p>
          <a:p>
            <a:pPr lvl="1"/>
            <a:r>
              <a:rPr lang="en-US" dirty="0" smtClean="0"/>
              <a:t>Fast vibration sensor sends hardware wake up interrupt</a:t>
            </a:r>
          </a:p>
          <a:p>
            <a:r>
              <a:rPr lang="en-US" dirty="0" smtClean="0"/>
              <a:t>Tracks </a:t>
            </a:r>
            <a:r>
              <a:rPr lang="en-US" dirty="0"/>
              <a:t>t</a:t>
            </a:r>
            <a:r>
              <a:rPr lang="en-US" dirty="0" smtClean="0"/>
              <a:t>ime </a:t>
            </a:r>
            <a:r>
              <a:rPr lang="en-US" dirty="0"/>
              <a:t>s</a:t>
            </a:r>
            <a:r>
              <a:rPr lang="en-US" dirty="0" smtClean="0"/>
              <a:t>pent </a:t>
            </a:r>
            <a:r>
              <a:rPr lang="en-US" dirty="0"/>
              <a:t>b</a:t>
            </a:r>
            <a:r>
              <a:rPr lang="en-US" dirty="0" smtClean="0"/>
              <a:t>rushing teeth</a:t>
            </a:r>
          </a:p>
          <a:p>
            <a:pPr lvl="1"/>
            <a:r>
              <a:rPr lang="en-US" dirty="0" smtClean="0"/>
              <a:t>Uses a real time clock for accurate event timing</a:t>
            </a:r>
          </a:p>
          <a:p>
            <a:r>
              <a:rPr lang="en-US" dirty="0" smtClean="0"/>
              <a:t>Phone application to read the brushing data</a:t>
            </a:r>
          </a:p>
          <a:p>
            <a:pPr lvl="1"/>
            <a:r>
              <a:rPr lang="en-US" dirty="0" smtClean="0"/>
              <a:t>Bluetooth connection will also wake from deep sleep</a:t>
            </a:r>
          </a:p>
          <a:p>
            <a:r>
              <a:rPr lang="en-US" dirty="0"/>
              <a:t>LED Indicator</a:t>
            </a:r>
          </a:p>
          <a:p>
            <a:pPr lvl="1"/>
            <a:r>
              <a:rPr lang="en-US" dirty="0"/>
              <a:t>Green: Tracking brushing</a:t>
            </a:r>
          </a:p>
          <a:p>
            <a:pPr lvl="1"/>
            <a:r>
              <a:rPr lang="en-US" dirty="0"/>
              <a:t>Blue: </a:t>
            </a:r>
            <a:r>
              <a:rPr lang="en-US" dirty="0" smtClean="0"/>
              <a:t>Connected to phone</a:t>
            </a:r>
          </a:p>
          <a:p>
            <a:r>
              <a:rPr lang="en-US" dirty="0" smtClean="0"/>
              <a:t>Data stored in scalable backend</a:t>
            </a:r>
          </a:p>
          <a:p>
            <a:r>
              <a:rPr lang="en-US" dirty="0" smtClean="0"/>
              <a:t>Graphs summarize daily </a:t>
            </a:r>
            <a:r>
              <a:rPr lang="en-US" dirty="0" err="1" smtClean="0"/>
              <a:t>toothbrushing</a:t>
            </a:r>
            <a:r>
              <a:rPr lang="en-US" dirty="0" smtClean="0"/>
              <a:t> to reinforce healthy habits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2997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Architecture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822960" y="3252867"/>
            <a:ext cx="2631298" cy="30469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Hardware</a:t>
            </a:r>
          </a:p>
          <a:p>
            <a:r>
              <a:rPr lang="en-US" sz="1200" dirty="0" err="1" smtClean="0"/>
              <a:t>PunchThrough</a:t>
            </a:r>
            <a:r>
              <a:rPr lang="en-US" sz="1200" dirty="0" smtClean="0"/>
              <a:t> Design </a:t>
            </a:r>
            <a:r>
              <a:rPr lang="en-US" sz="1200" dirty="0" err="1" smtClean="0"/>
              <a:t>LightBlue</a:t>
            </a:r>
            <a:r>
              <a:rPr lang="en-US" sz="1200" dirty="0" smtClean="0"/>
              <a:t> Bean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 smtClean="0"/>
              <a:t>Bluetooth Low Energy Stack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 smtClean="0"/>
              <a:t>Arduino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 smtClean="0"/>
              <a:t>Accelerometer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 smtClean="0"/>
              <a:t>Status LED</a:t>
            </a:r>
          </a:p>
          <a:p>
            <a:r>
              <a:rPr lang="en-US" sz="1200" dirty="0" smtClean="0"/>
              <a:t>DS3231 Real Time Clock</a:t>
            </a:r>
          </a:p>
          <a:p>
            <a:r>
              <a:rPr lang="en-US" sz="1200" dirty="0" smtClean="0"/>
              <a:t>Fast Vibration Sensor</a:t>
            </a:r>
          </a:p>
          <a:p>
            <a:r>
              <a:rPr lang="en-US" sz="1200" dirty="0" err="1" smtClean="0"/>
              <a:t>Sugru</a:t>
            </a:r>
            <a:r>
              <a:rPr lang="en-US" sz="1200" dirty="0" smtClean="0"/>
              <a:t> Moldable Glue</a:t>
            </a:r>
          </a:p>
          <a:p>
            <a:r>
              <a:rPr lang="en-US" sz="2400" dirty="0" smtClean="0">
                <a:latin typeface="+mj-lt"/>
              </a:rPr>
              <a:t>Firmware</a:t>
            </a:r>
          </a:p>
          <a:p>
            <a:r>
              <a:rPr lang="en-US" sz="1200" dirty="0" smtClean="0"/>
              <a:t>Arduino Sketch</a:t>
            </a:r>
          </a:p>
          <a:p>
            <a:r>
              <a:rPr lang="en-US" sz="1200" dirty="0" smtClean="0"/>
              <a:t>Libraries: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 err="1" smtClean="0"/>
              <a:t>PinChangeInterrupt</a:t>
            </a:r>
            <a:endParaRPr lang="en-US" sz="1200" dirty="0" smtClean="0"/>
          </a:p>
          <a:p>
            <a:pPr marL="171450" indent="-171450">
              <a:buFont typeface="Wingdings" charset="2"/>
              <a:buChar char="§"/>
            </a:pPr>
            <a:r>
              <a:rPr lang="en-US" sz="1200" dirty="0" err="1" smtClean="0"/>
              <a:t>RTCLib</a:t>
            </a:r>
            <a:endParaRPr lang="en-US" sz="12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3834510" y="3252867"/>
            <a:ext cx="1719702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Frontend</a:t>
            </a:r>
          </a:p>
          <a:p>
            <a:r>
              <a:rPr lang="en-US" sz="1200" dirty="0" smtClean="0"/>
              <a:t>iOS Application in Swift</a:t>
            </a:r>
          </a:p>
          <a:p>
            <a:r>
              <a:rPr lang="en-US" sz="1200" dirty="0" smtClean="0"/>
              <a:t>Libraries: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 smtClean="0"/>
              <a:t>PTD Bean SDK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 err="1" smtClean="0"/>
              <a:t>Alamofire</a:t>
            </a:r>
            <a:endParaRPr lang="en-US" sz="1200" dirty="0" smtClean="0"/>
          </a:p>
          <a:p>
            <a:pPr marL="171450" indent="-171450">
              <a:buFont typeface="Wingdings" charset="2"/>
              <a:buChar char="§"/>
            </a:pPr>
            <a:r>
              <a:rPr lang="en-US" sz="1200" dirty="0" err="1" smtClean="0"/>
              <a:t>Chart.js</a:t>
            </a:r>
            <a:endParaRPr lang="en-US" sz="1200" dirty="0" smtClean="0"/>
          </a:p>
          <a:p>
            <a:r>
              <a:rPr lang="en-US" sz="1200" dirty="0" smtClean="0"/>
              <a:t>Icons: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 smtClean="0"/>
              <a:t>The Noun Project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52010" y="3252867"/>
            <a:ext cx="16193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latin typeface="+mj-lt"/>
              </a:rPr>
              <a:t>Backend</a:t>
            </a:r>
          </a:p>
          <a:p>
            <a:r>
              <a:rPr lang="en-US" sz="1200" dirty="0" smtClean="0"/>
              <a:t>Amazon Web Services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 smtClean="0"/>
              <a:t>API Gateway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 err="1" smtClean="0"/>
              <a:t>Node.js</a:t>
            </a:r>
            <a:r>
              <a:rPr lang="en-US" sz="1200" dirty="0" smtClean="0"/>
              <a:t> on Lambda</a:t>
            </a:r>
          </a:p>
          <a:p>
            <a:pPr marL="171450" indent="-171450">
              <a:buFont typeface="Wingdings" charset="2"/>
              <a:buChar char="§"/>
            </a:pPr>
            <a:r>
              <a:rPr lang="en-US" sz="1200" dirty="0" err="1" smtClean="0"/>
              <a:t>DynamoDB</a:t>
            </a:r>
            <a:endParaRPr lang="en-US" sz="1200" dirty="0" smtClean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5694" y="2198378"/>
            <a:ext cx="308702" cy="68580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6860" y="1912443"/>
            <a:ext cx="954972" cy="118872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1894" y="2221238"/>
            <a:ext cx="1674730" cy="640080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2243886" y="2289498"/>
            <a:ext cx="1471878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 smtClean="0"/>
              <a:t>Bluetooth Low Energy</a:t>
            </a:r>
          </a:p>
          <a:p>
            <a:pPr algn="ctr"/>
            <a:r>
              <a:rPr lang="en-US" sz="1100" dirty="0" smtClean="0"/>
              <a:t>GATT Serial</a:t>
            </a:r>
            <a:endParaRPr lang="en-US" sz="1100" dirty="0"/>
          </a:p>
        </p:txBody>
      </p:sp>
      <p:sp>
        <p:nvSpPr>
          <p:cNvPr id="28" name="Freeform 27"/>
          <p:cNvSpPr/>
          <p:nvPr/>
        </p:nvSpPr>
        <p:spPr>
          <a:xfrm>
            <a:off x="4991832" y="2239029"/>
            <a:ext cx="1458852" cy="267773"/>
          </a:xfrm>
          <a:custGeom>
            <a:avLst/>
            <a:gdLst>
              <a:gd name="connsiteX0" fmla="*/ 0 w 1458852"/>
              <a:gd name="connsiteY0" fmla="*/ 342242 h 342242"/>
              <a:gd name="connsiteX1" fmla="*/ 628214 w 1458852"/>
              <a:gd name="connsiteY1" fmla="*/ 215 h 342242"/>
              <a:gd name="connsiteX2" fmla="*/ 1458852 w 1458852"/>
              <a:gd name="connsiteY2" fmla="*/ 286401 h 34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58852" h="342242">
                <a:moveTo>
                  <a:pt x="0" y="342242"/>
                </a:moveTo>
                <a:cubicBezTo>
                  <a:pt x="192536" y="175882"/>
                  <a:pt x="385072" y="9522"/>
                  <a:pt x="628214" y="215"/>
                </a:cubicBezTo>
                <a:cubicBezTo>
                  <a:pt x="871356" y="-9092"/>
                  <a:pt x="1458852" y="286401"/>
                  <a:pt x="1458852" y="286401"/>
                </a:cubicBezTo>
              </a:path>
            </a:pathLst>
          </a:custGeom>
          <a:noFill/>
          <a:ln>
            <a:solidFill>
              <a:schemeClr val="accent1"/>
            </a:solidFill>
            <a:headEnd type="non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Freeform 28"/>
          <p:cNvSpPr/>
          <p:nvPr/>
        </p:nvSpPr>
        <p:spPr>
          <a:xfrm>
            <a:off x="4980097" y="2628664"/>
            <a:ext cx="1472812" cy="265534"/>
          </a:xfrm>
          <a:custGeom>
            <a:avLst/>
            <a:gdLst>
              <a:gd name="connsiteX0" fmla="*/ 1472812 w 1472812"/>
              <a:gd name="connsiteY0" fmla="*/ 0 h 265534"/>
              <a:gd name="connsiteX1" fmla="*/ 830638 w 1472812"/>
              <a:gd name="connsiteY1" fmla="*/ 265246 h 265534"/>
              <a:gd name="connsiteX2" fmla="*/ 0 w 1472812"/>
              <a:gd name="connsiteY2" fmla="*/ 55842 h 2655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72812" h="265534">
                <a:moveTo>
                  <a:pt x="1472812" y="0"/>
                </a:moveTo>
                <a:cubicBezTo>
                  <a:pt x="1274459" y="127969"/>
                  <a:pt x="1076107" y="255939"/>
                  <a:pt x="830638" y="265246"/>
                </a:cubicBezTo>
                <a:cubicBezTo>
                  <a:pt x="585169" y="274553"/>
                  <a:pt x="0" y="55842"/>
                  <a:pt x="0" y="55842"/>
                </a:cubicBezTo>
              </a:path>
            </a:pathLst>
          </a:custGeom>
          <a:noFill/>
          <a:ln>
            <a:solidFill>
              <a:schemeClr val="accent1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29"/>
          <p:cNvSpPr/>
          <p:nvPr/>
        </p:nvSpPr>
        <p:spPr>
          <a:xfrm>
            <a:off x="1922790" y="2530942"/>
            <a:ext cx="2170827" cy="216763"/>
          </a:xfrm>
          <a:custGeom>
            <a:avLst/>
            <a:gdLst>
              <a:gd name="connsiteX0" fmla="*/ 0 w 2170827"/>
              <a:gd name="connsiteY0" fmla="*/ 41881 h 216763"/>
              <a:gd name="connsiteX1" fmla="*/ 1047023 w 2170827"/>
              <a:gd name="connsiteY1" fmla="*/ 216385 h 216763"/>
              <a:gd name="connsiteX2" fmla="*/ 2170827 w 2170827"/>
              <a:gd name="connsiteY2" fmla="*/ 0 h 216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70827" h="216763">
                <a:moveTo>
                  <a:pt x="0" y="41881"/>
                </a:moveTo>
                <a:cubicBezTo>
                  <a:pt x="342609" y="132623"/>
                  <a:pt x="685219" y="223365"/>
                  <a:pt x="1047023" y="216385"/>
                </a:cubicBezTo>
                <a:cubicBezTo>
                  <a:pt x="1408827" y="209405"/>
                  <a:pt x="2170827" y="0"/>
                  <a:pt x="2170827" y="0"/>
                </a:cubicBezTo>
              </a:path>
            </a:pathLst>
          </a:custGeom>
          <a:noFill/>
          <a:ln>
            <a:solidFill>
              <a:schemeClr val="accent1"/>
            </a:solidFill>
            <a:headEnd type="triangle"/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/>
          <p:cNvSpPr txBox="1"/>
          <p:nvPr/>
        </p:nvSpPr>
        <p:spPr>
          <a:xfrm>
            <a:off x="4889047" y="1981081"/>
            <a:ext cx="184537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HTTP POST Brushing Events</a:t>
            </a:r>
            <a:endParaRPr lang="en-US" sz="1100" dirty="0"/>
          </a:p>
        </p:txBody>
      </p:sp>
      <p:sp>
        <p:nvSpPr>
          <p:cNvPr id="32" name="TextBox 31"/>
          <p:cNvSpPr txBox="1"/>
          <p:nvPr/>
        </p:nvSpPr>
        <p:spPr>
          <a:xfrm>
            <a:off x="4889047" y="2914003"/>
            <a:ext cx="172835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smtClean="0"/>
              <a:t>HTTP GET Chart Summary</a:t>
            </a:r>
            <a:endParaRPr lang="en-US" sz="1100" dirty="0"/>
          </a:p>
        </p:txBody>
      </p:sp>
    </p:spTree>
    <p:extLst>
      <p:ext uri="{BB962C8B-B14F-4D97-AF65-F5344CB8AC3E}">
        <p14:creationId xmlns:p14="http://schemas.microsoft.com/office/powerpoint/2010/main" val="12238760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Potential Improvements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Write brushing events </a:t>
            </a:r>
            <a:r>
              <a:rPr lang="en-US" dirty="0" smtClean="0"/>
              <a:t>permanently to </a:t>
            </a:r>
            <a:r>
              <a:rPr lang="en-US" dirty="0"/>
              <a:t>EEPROM until phone </a:t>
            </a:r>
            <a:r>
              <a:rPr lang="en-US" dirty="0" smtClean="0"/>
              <a:t>connects</a:t>
            </a:r>
          </a:p>
          <a:p>
            <a:r>
              <a:rPr lang="en-US" dirty="0" smtClean="0"/>
              <a:t>Store brushing events on phone when data service is unavailable</a:t>
            </a:r>
            <a:endParaRPr lang="en-US" dirty="0"/>
          </a:p>
          <a:p>
            <a:r>
              <a:rPr lang="en-US" dirty="0" smtClean="0"/>
              <a:t>Blinking LED to remind you to brush when you haven’t in some time</a:t>
            </a:r>
          </a:p>
          <a:p>
            <a:r>
              <a:rPr lang="en-US" dirty="0" smtClean="0"/>
              <a:t>Phone notification when your toothbrush needs replacement</a:t>
            </a:r>
          </a:p>
          <a:p>
            <a:r>
              <a:rPr lang="en-US" dirty="0" smtClean="0"/>
              <a:t>Give your toothbrush a unique name</a:t>
            </a:r>
            <a:endParaRPr lang="en-US" dirty="0"/>
          </a:p>
          <a:p>
            <a:r>
              <a:rPr lang="en-US" dirty="0"/>
              <a:t>Smarter detection of brushing </a:t>
            </a:r>
            <a:r>
              <a:rPr lang="en-US" dirty="0" smtClean="0"/>
              <a:t>activity</a:t>
            </a:r>
            <a:endParaRPr lang="en-US" dirty="0"/>
          </a:p>
          <a:p>
            <a:r>
              <a:rPr lang="en-US" dirty="0" smtClean="0"/>
              <a:t>Better detection and rejection of false brushing events</a:t>
            </a:r>
          </a:p>
          <a:p>
            <a:r>
              <a:rPr lang="en-US" dirty="0" smtClean="0"/>
              <a:t>Automatically initiate sync when nearby (iBeacon?)</a:t>
            </a:r>
          </a:p>
          <a:p>
            <a:r>
              <a:rPr lang="en-US" dirty="0"/>
              <a:t>Remove extraneous circuit board, encase in plastic for </a:t>
            </a:r>
            <a:r>
              <a:rPr lang="en-US" dirty="0" smtClean="0"/>
              <a:t>waterproofing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8808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Dental Health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117475" indent="-117475">
              <a:buNone/>
            </a:pPr>
            <a:r>
              <a:rPr lang="en-US" sz="2400" dirty="0"/>
              <a:t>“Periodontal disease is the sixth most prevalent chronic condition in the world, affecting 743 million </a:t>
            </a:r>
            <a:r>
              <a:rPr lang="en-US" sz="2400" dirty="0" smtClean="0"/>
              <a:t>people</a:t>
            </a:r>
            <a:r>
              <a:rPr lang="is-IS" sz="2400" dirty="0" smtClean="0"/>
              <a:t>…</a:t>
            </a:r>
            <a:r>
              <a:rPr lang="en-US" sz="2400" dirty="0" smtClean="0"/>
              <a:t>”</a:t>
            </a:r>
          </a:p>
          <a:p>
            <a:pPr marL="117475" indent="-117475">
              <a:buNone/>
            </a:pPr>
            <a:r>
              <a:rPr lang="en-US" sz="2400" dirty="0" smtClean="0"/>
              <a:t>“</a:t>
            </a:r>
            <a:r>
              <a:rPr lang="is-IS" sz="2400" dirty="0" smtClean="0"/>
              <a:t>…</a:t>
            </a:r>
            <a:r>
              <a:rPr lang="en-US" sz="2400" dirty="0" smtClean="0"/>
              <a:t>recognized </a:t>
            </a:r>
            <a:r>
              <a:rPr lang="en-US" sz="2400" dirty="0"/>
              <a:t>by the cardiology community to be a direct risk factor for coronary arterial disease, peripheral arterial disease and </a:t>
            </a:r>
            <a:r>
              <a:rPr lang="en-US" sz="2400" dirty="0" smtClean="0"/>
              <a:t>stroke</a:t>
            </a:r>
            <a:r>
              <a:rPr lang="is-IS" sz="2400" dirty="0" smtClean="0"/>
              <a:t>…</a:t>
            </a:r>
            <a:r>
              <a:rPr lang="en-US" sz="2400" dirty="0" smtClean="0"/>
              <a:t>”</a:t>
            </a:r>
          </a:p>
          <a:p>
            <a:pPr marL="117475" indent="-117475">
              <a:buNone/>
            </a:pPr>
            <a:r>
              <a:rPr lang="en-US" sz="2400" dirty="0" smtClean="0"/>
              <a:t>“</a:t>
            </a:r>
            <a:r>
              <a:rPr lang="is-IS" sz="2400" dirty="0" smtClean="0"/>
              <a:t>…</a:t>
            </a:r>
            <a:r>
              <a:rPr lang="en-US" sz="2400" dirty="0" smtClean="0"/>
              <a:t>can </a:t>
            </a:r>
            <a:r>
              <a:rPr lang="en-US" sz="2400" dirty="0"/>
              <a:t>turn the mouth into a bacterial </a:t>
            </a:r>
            <a:r>
              <a:rPr lang="en-US" sz="2400" dirty="0" smtClean="0"/>
              <a:t>gateway</a:t>
            </a:r>
            <a:r>
              <a:rPr lang="is-IS" sz="2400" dirty="0" smtClean="0"/>
              <a:t>… </a:t>
            </a:r>
            <a:r>
              <a:rPr lang="en-US" sz="2400" dirty="0" smtClean="0"/>
              <a:t>One </a:t>
            </a:r>
            <a:r>
              <a:rPr lang="en-US" sz="2400" dirty="0"/>
              <a:t>study found that such bacteria can travel to the brain, causing the brain tissue deterioration that is reflective of </a:t>
            </a:r>
            <a:r>
              <a:rPr lang="en-US" sz="2400" dirty="0" smtClean="0"/>
              <a:t>Alzheimer’s”</a:t>
            </a:r>
          </a:p>
        </p:txBody>
      </p:sp>
      <p:sp>
        <p:nvSpPr>
          <p:cNvPr id="5" name="Rectangle 4"/>
          <p:cNvSpPr/>
          <p:nvPr/>
        </p:nvSpPr>
        <p:spPr>
          <a:xfrm>
            <a:off x="822959" y="5869094"/>
            <a:ext cx="7543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900" dirty="0"/>
              <a:t>C. </a:t>
            </a:r>
            <a:r>
              <a:rPr lang="en-US" sz="900" dirty="0" err="1"/>
              <a:t>Woodham</a:t>
            </a:r>
            <a:r>
              <a:rPr lang="en-US" sz="900" dirty="0"/>
              <a:t>, "Mind Your Mouth: How Oral Health Affects Overall Health," 22 December 2014. [Online]. Available: http://</a:t>
            </a:r>
            <a:r>
              <a:rPr lang="en-US" sz="900" dirty="0" err="1"/>
              <a:t>health.usnews.com</a:t>
            </a:r>
            <a:r>
              <a:rPr lang="en-US" sz="900" dirty="0"/>
              <a:t>/health-news/health-wellness/articles/2014/12/22/mind-your-mouth-how-oral-health-affects-overall-health. [Accessed 9 May 2016].</a:t>
            </a:r>
            <a:r>
              <a:rPr lang="en-US" sz="900" dirty="0" smtClean="0">
                <a:effectLst/>
              </a:rPr>
              <a:t> </a:t>
            </a:r>
            <a:endParaRPr lang="en-US" sz="900" dirty="0" smtClean="0"/>
          </a:p>
        </p:txBody>
      </p:sp>
    </p:spTree>
    <p:extLst>
      <p:ext uri="{BB962C8B-B14F-4D97-AF65-F5344CB8AC3E}">
        <p14:creationId xmlns:p14="http://schemas.microsoft.com/office/powerpoint/2010/main" val="1314789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Recommendation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30188" indent="-223838">
              <a:buNone/>
            </a:pPr>
            <a:r>
              <a:rPr lang="en-US" sz="4400" dirty="0"/>
              <a:t>“Take care of your oral health like you would your whole body</a:t>
            </a:r>
            <a:r>
              <a:rPr lang="is-IS" sz="4400" dirty="0"/>
              <a:t>…</a:t>
            </a:r>
            <a:r>
              <a:rPr lang="en-US" sz="4400" dirty="0"/>
              <a:t>be consistent with your homecare – brush twice a day”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792401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828800" y="412544"/>
            <a:ext cx="5486400" cy="5486400"/>
          </a:xfrm>
          <a:prstGeom prst="roundRect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1705381" y="6038546"/>
            <a:ext cx="57332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 err="1" smtClean="0">
                <a:ea typeface="Arial" charset="0"/>
                <a:cs typeface="Arial" charset="0"/>
              </a:rPr>
              <a:t>IoT</a:t>
            </a:r>
            <a:r>
              <a:rPr lang="en-US" sz="3600" dirty="0" smtClean="0">
                <a:ea typeface="Arial" charset="0"/>
                <a:cs typeface="Arial" charset="0"/>
              </a:rPr>
              <a:t>: Internet of Toothbrushes</a:t>
            </a:r>
            <a:endParaRPr lang="en-US" sz="3600" dirty="0">
              <a:ea typeface="Arial" charset="0"/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094336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6000">
              <a:schemeClr val="accent1"/>
            </a:gs>
            <a:gs pos="92000">
              <a:schemeClr val="accent2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9600" dirty="0" smtClean="0">
                <a:solidFill>
                  <a:schemeClr val="bg1"/>
                </a:solidFill>
                <a:ea typeface="Franklin Gothic Book" charset="0"/>
                <a:cs typeface="Franklin Gothic Book" charset="0"/>
              </a:rPr>
              <a:t>Demo</a:t>
            </a:r>
            <a:endParaRPr lang="en-US" sz="9600" dirty="0">
              <a:solidFill>
                <a:schemeClr val="bg1"/>
              </a:solidFill>
              <a:ea typeface="Franklin Gothic Book" charset="0"/>
              <a:cs typeface="Franklin Gothic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92448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43000" y="-1143000"/>
            <a:ext cx="6858000" cy="914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389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648" y="201168"/>
            <a:ext cx="3337560" cy="59364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8462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648" y="201168"/>
            <a:ext cx="3337560" cy="59364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922489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8648" y="201168"/>
            <a:ext cx="3337560" cy="5936407"/>
          </a:xfrm>
          <a:prstGeom prst="rect">
            <a:avLst/>
          </a:prstGeom>
          <a:ln w="127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0756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theme/theme1.xml><?xml version="1.0" encoding="utf-8"?>
<a:theme xmlns:a="http://schemas.openxmlformats.org/drawingml/2006/main" name="Retrospect">
  <a:themeElements>
    <a:clrScheme name="Custom 5 1">
      <a:dk1>
        <a:srgbClr val="000000"/>
      </a:dk1>
      <a:lt1>
        <a:srgbClr val="FFFFFF"/>
      </a:lt1>
      <a:dk2>
        <a:srgbClr val="505050"/>
      </a:dk2>
      <a:lt2>
        <a:srgbClr val="EEECE1"/>
      </a:lt2>
      <a:accent1>
        <a:srgbClr val="FF3003"/>
      </a:accent1>
      <a:accent2>
        <a:srgbClr val="FF8A4A"/>
      </a:accent2>
      <a:accent3>
        <a:srgbClr val="B64926"/>
      </a:accent3>
      <a:accent4>
        <a:srgbClr val="FF8427"/>
      </a:accent4>
      <a:accent5>
        <a:srgbClr val="CC9900"/>
      </a:accent5>
      <a:accent6>
        <a:srgbClr val="B22600"/>
      </a:accent6>
      <a:hlink>
        <a:srgbClr val="CC9900"/>
      </a:hlink>
      <a:folHlink>
        <a:srgbClr val="666699"/>
      </a:folHlink>
    </a:clrScheme>
    <a:fontScheme name="Franklin Gothic">
      <a:majorFont>
        <a:latin typeface="Franklin Gothic Medium" panose="020B0603020102020204"/>
        <a:ea typeface=""/>
        <a:cs typeface=""/>
        <a:font script="Jpan" typeface="HG創英角ｺﾞｼｯｸUB"/>
        <a:font script="Hang" typeface="돋움"/>
        <a:font script="Hans" typeface="隶书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Franklin Gothic Book" panose="020B0503020102020204"/>
        <a:ea typeface=""/>
        <a:cs typeface=""/>
        <a:font script="Jpan" typeface="HGｺﾞｼｯｸE"/>
        <a:font script="Hang" typeface="돋움"/>
        <a:font script="Hans" typeface="华文楷体"/>
        <a:font script="Hant" typeface="微軟正黑體"/>
        <a:font script="Arab" typeface="Tahoma"/>
        <a:font script="Hebr" typeface="Aharoni"/>
        <a:font script="Thai" typeface="Lily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147</TotalTime>
  <Words>376</Words>
  <Application>Microsoft Macintosh PowerPoint</Application>
  <PresentationFormat>On-screen Show (4:3)</PresentationFormat>
  <Paragraphs>67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Calibri</vt:lpstr>
      <vt:lpstr>Franklin Gothic Book</vt:lpstr>
      <vt:lpstr>Franklin Gothic Medium</vt:lpstr>
      <vt:lpstr>Wingdings</vt:lpstr>
      <vt:lpstr>Arial</vt:lpstr>
      <vt:lpstr>Retrospect</vt:lpstr>
      <vt:lpstr>IoT</vt:lpstr>
      <vt:lpstr>Dental Health</vt:lpstr>
      <vt:lpstr>Recommendation</vt:lpstr>
      <vt:lpstr>PowerPoint Presentation</vt:lpstr>
      <vt:lpstr>Demo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Features</vt:lpstr>
      <vt:lpstr>Architecture</vt:lpstr>
      <vt:lpstr>Potential Improvements</vt:lpstr>
    </vt:vector>
  </TitlesOfParts>
  <Company/>
  <LinksUpToDate>false</LinksUpToDate>
  <SharedDoc>false</SharedDoc>
  <HyperlinksChanged>false</HyperlinksChanged>
  <AppVersion>15.0022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IoT</dc:title>
  <dc:creator>Matthew Lewinski</dc:creator>
  <cp:lastModifiedBy>Matthew Lewinski</cp:lastModifiedBy>
  <cp:revision>40</cp:revision>
  <dcterms:created xsi:type="dcterms:W3CDTF">2016-05-10T00:56:26Z</dcterms:created>
  <dcterms:modified xsi:type="dcterms:W3CDTF">2016-05-11T21:31:44Z</dcterms:modified>
</cp:coreProperties>
</file>